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342" r:id="rId2"/>
    <p:sldId id="360" r:id="rId3"/>
    <p:sldId id="361" r:id="rId4"/>
    <p:sldId id="266" r:id="rId5"/>
    <p:sldId id="290" r:id="rId6"/>
    <p:sldId id="268" r:id="rId7"/>
    <p:sldId id="267" r:id="rId8"/>
    <p:sldId id="258" r:id="rId9"/>
    <p:sldId id="262" r:id="rId10"/>
    <p:sldId id="293" r:id="rId11"/>
    <p:sldId id="292" r:id="rId12"/>
    <p:sldId id="291" r:id="rId13"/>
    <p:sldId id="263" r:id="rId14"/>
    <p:sldId id="294" r:id="rId15"/>
    <p:sldId id="257" r:id="rId16"/>
    <p:sldId id="265" r:id="rId17"/>
    <p:sldId id="260" r:id="rId18"/>
    <p:sldId id="261" r:id="rId19"/>
    <p:sldId id="259" r:id="rId20"/>
    <p:sldId id="372" r:id="rId21"/>
    <p:sldId id="371" r:id="rId22"/>
    <p:sldId id="337" r:id="rId23"/>
    <p:sldId id="345" r:id="rId24"/>
    <p:sldId id="346" r:id="rId25"/>
    <p:sldId id="347" r:id="rId26"/>
    <p:sldId id="348" r:id="rId27"/>
    <p:sldId id="362" r:id="rId28"/>
    <p:sldId id="373" r:id="rId29"/>
    <p:sldId id="366" r:id="rId30"/>
    <p:sldId id="295" r:id="rId31"/>
    <p:sldId id="364" r:id="rId32"/>
    <p:sldId id="363" r:id="rId33"/>
    <p:sldId id="365" r:id="rId34"/>
    <p:sldId id="326" r:id="rId35"/>
    <p:sldId id="329" r:id="rId36"/>
    <p:sldId id="325" r:id="rId37"/>
    <p:sldId id="319" r:id="rId38"/>
    <p:sldId id="328" r:id="rId39"/>
    <p:sldId id="336" r:id="rId40"/>
    <p:sldId id="376" r:id="rId41"/>
    <p:sldId id="330" r:id="rId42"/>
    <p:sldId id="335" r:id="rId43"/>
    <p:sldId id="327" r:id="rId44"/>
    <p:sldId id="331" r:id="rId45"/>
    <p:sldId id="334" r:id="rId46"/>
    <p:sldId id="332" r:id="rId47"/>
    <p:sldId id="333" r:id="rId48"/>
    <p:sldId id="349" r:id="rId49"/>
    <p:sldId id="350" r:id="rId50"/>
    <p:sldId id="377" r:id="rId51"/>
    <p:sldId id="378" r:id="rId52"/>
    <p:sldId id="379" r:id="rId53"/>
    <p:sldId id="367" r:id="rId54"/>
    <p:sldId id="320" r:id="rId55"/>
    <p:sldId id="374" r:id="rId56"/>
    <p:sldId id="375" r:id="rId57"/>
    <p:sldId id="309" r:id="rId58"/>
    <p:sldId id="323" r:id="rId59"/>
    <p:sldId id="308" r:id="rId60"/>
    <p:sldId id="307" r:id="rId61"/>
    <p:sldId id="318" r:id="rId62"/>
    <p:sldId id="317" r:id="rId63"/>
    <p:sldId id="316" r:id="rId64"/>
    <p:sldId id="315" r:id="rId65"/>
    <p:sldId id="314" r:id="rId66"/>
    <p:sldId id="313" r:id="rId67"/>
    <p:sldId id="324" r:id="rId68"/>
    <p:sldId id="322" r:id="rId69"/>
    <p:sldId id="343" r:id="rId70"/>
    <p:sldId id="351" r:id="rId71"/>
    <p:sldId id="353" r:id="rId72"/>
    <p:sldId id="354" r:id="rId73"/>
    <p:sldId id="355" r:id="rId74"/>
    <p:sldId id="384" r:id="rId75"/>
    <p:sldId id="389" r:id="rId76"/>
    <p:sldId id="341" r:id="rId77"/>
    <p:sldId id="390" r:id="rId78"/>
    <p:sldId id="368" r:id="rId79"/>
    <p:sldId id="310" r:id="rId80"/>
    <p:sldId id="392" r:id="rId81"/>
    <p:sldId id="393" r:id="rId82"/>
    <p:sldId id="311" r:id="rId83"/>
    <p:sldId id="312" r:id="rId84"/>
    <p:sldId id="300" r:id="rId85"/>
    <p:sldId id="299" r:id="rId86"/>
    <p:sldId id="321" r:id="rId87"/>
    <p:sldId id="296" r:id="rId88"/>
    <p:sldId id="302" r:id="rId89"/>
    <p:sldId id="301" r:id="rId90"/>
    <p:sldId id="297" r:id="rId91"/>
    <p:sldId id="298" r:id="rId92"/>
    <p:sldId id="303" r:id="rId93"/>
    <p:sldId id="356" r:id="rId94"/>
    <p:sldId id="357" r:id="rId95"/>
    <p:sldId id="358" r:id="rId96"/>
    <p:sldId id="359" r:id="rId97"/>
    <p:sldId id="394" r:id="rId98"/>
    <p:sldId id="395" r:id="rId99"/>
    <p:sldId id="369" r:id="rId100"/>
    <p:sldId id="304" r:id="rId101"/>
    <p:sldId id="397" r:id="rId102"/>
    <p:sldId id="370" r:id="rId103"/>
    <p:sldId id="399" r:id="rId104"/>
    <p:sldId id="398" r:id="rId105"/>
    <p:sldId id="306" r:id="rId106"/>
    <p:sldId id="396" r:id="rId107"/>
    <p:sldId id="344" r:id="rId10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9782-645F-46B8-BC27-150D6D5E1A67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67C30-7EDA-4449-8416-09245E934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6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67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44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45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80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7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C6A6-C28A-4F04-9BBC-00C5F2123C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8B45-C7C8-441E-9530-B7AEC04502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D8B8-2418-496E-8F63-AB355E6886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A4E1-3FA5-473C-9478-1848A45C36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4B4D-6EC5-49DA-BD51-DE5B662E88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A781-B6AF-4F7B-9D33-1F4D2329C0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DA43-6580-4AD4-A1E3-32F0C018EC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E8D5-EDBE-4445-B90A-32B620F59B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A507-E486-4020-AD1C-5D432A74A7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DFB2-2DB8-481B-9CB5-0ACC35C235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14FC-87A3-491E-BE6A-51BB86BFB1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B7DCA8-DB21-4ACB-B4D9-89C3EC37F1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3 – Module 2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406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brug</a:t>
            </a:r>
          </a:p>
        </p:txBody>
      </p:sp>
      <p:pic>
        <p:nvPicPr>
          <p:cNvPr id="4101" name="Picture 5" descr="br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027987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Zie dag 1-4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4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gaan de woorden van de week herhalen</a:t>
            </a:r>
          </a:p>
          <a:p>
            <a:pPr lvl="1"/>
            <a:r>
              <a:rPr lang="nl-NL" dirty="0"/>
              <a:t>We gaan uitbeelden</a:t>
            </a:r>
          </a:p>
          <a:p>
            <a:pPr lvl="1"/>
            <a:r>
              <a:rPr lang="nl-NL" dirty="0"/>
              <a:t>We gaan natekenen</a:t>
            </a:r>
          </a:p>
          <a:p>
            <a:pPr lvl="1"/>
            <a:r>
              <a:rPr lang="nl-NL" dirty="0"/>
              <a:t>In een zin gebruiken</a:t>
            </a:r>
          </a:p>
        </p:txBody>
      </p:sp>
    </p:spTree>
    <p:extLst>
      <p:ext uri="{BB962C8B-B14F-4D97-AF65-F5344CB8AC3E}">
        <p14:creationId xmlns:p14="http://schemas.microsoft.com/office/powerpoint/2010/main" val="19651003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1028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Stijgen / dalen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Noem de woorden van de week</a:t>
            </a:r>
          </a:p>
          <a:p>
            <a:pPr marL="0" indent="0">
              <a:buNone/>
            </a:pPr>
            <a:r>
              <a:rPr lang="nl-NL" dirty="0"/>
              <a:t>Is het een WAT woord gaan de kinderen staan, is het een DOET woord dan gaan de kinderen zitten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Gevorderd: </a:t>
            </a:r>
            <a:r>
              <a:rPr lang="nl-NL" dirty="0"/>
              <a:t>de DOET woorden vervoegen (</a:t>
            </a:r>
            <a:r>
              <a:rPr lang="nl-NL" dirty="0" err="1"/>
              <a:t>ik,hij</a:t>
            </a:r>
            <a:r>
              <a:rPr lang="nl-NL" dirty="0"/>
              <a:t>, wij)</a:t>
            </a:r>
          </a:p>
        </p:txBody>
      </p:sp>
    </p:spTree>
    <p:extLst>
      <p:ext uri="{BB962C8B-B14F-4D97-AF65-F5344CB8AC3E}">
        <p14:creationId xmlns:p14="http://schemas.microsoft.com/office/powerpoint/2010/main" val="41902552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Vul de zinnen in….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numCol="3"/>
          <a:lstStyle/>
          <a:p>
            <a:r>
              <a:rPr lang="nl-NL" sz="1800" dirty="0"/>
              <a:t>De band</a:t>
            </a:r>
          </a:p>
          <a:p>
            <a:r>
              <a:rPr lang="nl-NL" sz="1800" dirty="0"/>
              <a:t>Het duwtje</a:t>
            </a:r>
          </a:p>
          <a:p>
            <a:r>
              <a:rPr lang="nl-NL" sz="1800" dirty="0"/>
              <a:t>De fiets</a:t>
            </a:r>
          </a:p>
          <a:p>
            <a:r>
              <a:rPr lang="nl-NL" sz="1800" dirty="0"/>
              <a:t>De brug</a:t>
            </a:r>
          </a:p>
          <a:p>
            <a:r>
              <a:rPr lang="nl-NL" sz="1800" dirty="0"/>
              <a:t>De fietser</a:t>
            </a:r>
          </a:p>
          <a:p>
            <a:r>
              <a:rPr lang="nl-NL" sz="1800" dirty="0"/>
              <a:t>De krullenbol</a:t>
            </a:r>
          </a:p>
          <a:p>
            <a:r>
              <a:rPr lang="nl-NL" sz="1800" dirty="0"/>
              <a:t>De lantaarnpaal</a:t>
            </a:r>
          </a:p>
          <a:p>
            <a:r>
              <a:rPr lang="nl-NL" sz="1800" dirty="0"/>
              <a:t>Het voetbalveld</a:t>
            </a:r>
          </a:p>
          <a:p>
            <a:r>
              <a:rPr lang="nl-NL" sz="1800" dirty="0"/>
              <a:t>Het zadel</a:t>
            </a:r>
          </a:p>
          <a:p>
            <a:r>
              <a:rPr lang="nl-NL" sz="1800" dirty="0"/>
              <a:t>Duwen </a:t>
            </a:r>
          </a:p>
          <a:p>
            <a:r>
              <a:rPr lang="nl-NL" sz="1800" dirty="0"/>
              <a:t>Er vandoor gaan</a:t>
            </a:r>
          </a:p>
          <a:p>
            <a:r>
              <a:rPr lang="nl-NL" sz="1800" dirty="0"/>
              <a:t>Fietsen</a:t>
            </a:r>
          </a:p>
          <a:p>
            <a:r>
              <a:rPr lang="nl-NL" sz="1800" dirty="0"/>
              <a:t>Zich vervelen</a:t>
            </a:r>
          </a:p>
          <a:p>
            <a:r>
              <a:rPr lang="nl-NL" sz="1800" dirty="0"/>
              <a:t>De achterkant</a:t>
            </a:r>
          </a:p>
          <a:p>
            <a:r>
              <a:rPr lang="nl-NL" sz="1800" dirty="0"/>
              <a:t>De bovenkant</a:t>
            </a:r>
          </a:p>
          <a:p>
            <a:endParaRPr lang="nl-NL" sz="1800" dirty="0"/>
          </a:p>
          <a:p>
            <a:r>
              <a:rPr lang="nl-NL" sz="1800" dirty="0"/>
              <a:t>De botsing</a:t>
            </a:r>
          </a:p>
          <a:p>
            <a:r>
              <a:rPr lang="nl-NL" sz="1800" dirty="0"/>
              <a:t>De onderkant</a:t>
            </a:r>
          </a:p>
          <a:p>
            <a:r>
              <a:rPr lang="nl-NL" sz="1800" dirty="0"/>
              <a:t>Botsen</a:t>
            </a:r>
          </a:p>
          <a:p>
            <a:r>
              <a:rPr lang="nl-NL" sz="1800" dirty="0"/>
              <a:t>Doorlopen</a:t>
            </a:r>
          </a:p>
          <a:p>
            <a:r>
              <a:rPr lang="nl-NL" sz="1800" dirty="0"/>
              <a:t>Remmen</a:t>
            </a:r>
          </a:p>
          <a:p>
            <a:r>
              <a:rPr lang="nl-NL" sz="1800" dirty="0"/>
              <a:t>Schreeuwen</a:t>
            </a:r>
          </a:p>
          <a:p>
            <a:r>
              <a:rPr lang="nl-NL" sz="1800" dirty="0"/>
              <a:t>Zich wild schrikken</a:t>
            </a:r>
          </a:p>
          <a:p>
            <a:r>
              <a:rPr lang="nl-NL" sz="1800" dirty="0"/>
              <a:t>De bioscoop</a:t>
            </a:r>
          </a:p>
          <a:p>
            <a:r>
              <a:rPr lang="nl-NL" sz="1800" dirty="0"/>
              <a:t>Het uithangbord</a:t>
            </a:r>
          </a:p>
          <a:p>
            <a:r>
              <a:rPr lang="nl-NL" sz="1800" dirty="0"/>
              <a:t>De film</a:t>
            </a:r>
          </a:p>
          <a:p>
            <a:r>
              <a:rPr lang="nl-NL" sz="1800" dirty="0"/>
              <a:t>De motor</a:t>
            </a:r>
          </a:p>
          <a:p>
            <a:r>
              <a:rPr lang="nl-NL" sz="1800" dirty="0"/>
              <a:t>Het ongeluk</a:t>
            </a:r>
          </a:p>
          <a:p>
            <a:r>
              <a:rPr lang="nl-NL" sz="1800" dirty="0"/>
              <a:t>De overkant</a:t>
            </a:r>
          </a:p>
          <a:p>
            <a:r>
              <a:rPr lang="nl-NL" sz="1800" dirty="0"/>
              <a:t>De parkeergarage</a:t>
            </a:r>
          </a:p>
          <a:p>
            <a:r>
              <a:rPr lang="nl-NL" sz="1800" dirty="0"/>
              <a:t>Het plein</a:t>
            </a:r>
          </a:p>
          <a:p>
            <a:endParaRPr lang="nl-NL" sz="1800" dirty="0"/>
          </a:p>
          <a:p>
            <a:r>
              <a:rPr lang="nl-NL" sz="1800" dirty="0"/>
              <a:t>De reclame</a:t>
            </a:r>
          </a:p>
          <a:p>
            <a:r>
              <a:rPr lang="nl-NL" sz="1800" dirty="0"/>
              <a:t>Het restaurant</a:t>
            </a:r>
          </a:p>
          <a:p>
            <a:r>
              <a:rPr lang="nl-NL" sz="1800" dirty="0"/>
              <a:t>De stad</a:t>
            </a:r>
          </a:p>
          <a:p>
            <a:r>
              <a:rPr lang="nl-NL" sz="1800" dirty="0"/>
              <a:t>De appel</a:t>
            </a:r>
          </a:p>
          <a:p>
            <a:r>
              <a:rPr lang="nl-NL" sz="1800" dirty="0"/>
              <a:t>De kraam</a:t>
            </a:r>
          </a:p>
          <a:p>
            <a:r>
              <a:rPr lang="nl-NL" sz="1800" dirty="0"/>
              <a:t>De markt</a:t>
            </a:r>
          </a:p>
          <a:p>
            <a:r>
              <a:rPr lang="nl-NL" sz="1800" dirty="0"/>
              <a:t>De ziekenwagen</a:t>
            </a:r>
          </a:p>
          <a:p>
            <a:r>
              <a:rPr lang="nl-NL" sz="1800" dirty="0"/>
              <a:t>Fijn</a:t>
            </a:r>
          </a:p>
          <a:p>
            <a:r>
              <a:rPr lang="nl-NL" sz="1800" dirty="0"/>
              <a:t>De verkoopster</a:t>
            </a:r>
          </a:p>
          <a:p>
            <a:r>
              <a:rPr lang="nl-NL" sz="1800" dirty="0"/>
              <a:t>Heerlijk</a:t>
            </a:r>
          </a:p>
          <a:p>
            <a:r>
              <a:rPr lang="nl-NL" sz="1800" dirty="0"/>
              <a:t>Glimmen</a:t>
            </a:r>
          </a:p>
          <a:p>
            <a:r>
              <a:rPr lang="nl-NL" sz="1800" dirty="0"/>
              <a:t>De boodschappentas</a:t>
            </a:r>
          </a:p>
          <a:p>
            <a:r>
              <a:rPr lang="nl-NL" sz="1800" dirty="0"/>
              <a:t>Betalen</a:t>
            </a:r>
          </a:p>
          <a:p>
            <a:r>
              <a:rPr lang="nl-NL" sz="1800" dirty="0"/>
              <a:t>Boodschappen doen</a:t>
            </a:r>
          </a:p>
          <a:p>
            <a:r>
              <a:rPr lang="nl-NL" sz="1800" dirty="0"/>
              <a:t>voetballen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4569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Vul in: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712"/>
            <a:ext cx="8291512" cy="5687913"/>
          </a:xfrm>
        </p:spPr>
        <p:txBody>
          <a:bodyPr/>
          <a:lstStyle/>
          <a:p>
            <a:pPr eaLnBrk="1" hangingPunct="1"/>
            <a:r>
              <a:rPr lang="nl-NL" sz="1800" dirty="0"/>
              <a:t>De fiets heeft een …</a:t>
            </a:r>
          </a:p>
          <a:p>
            <a:pPr eaLnBrk="1" hangingPunct="1"/>
            <a:r>
              <a:rPr lang="nl-NL" sz="1800" dirty="0"/>
              <a:t>Ik doe …</a:t>
            </a:r>
          </a:p>
          <a:p>
            <a:pPr eaLnBrk="1" hangingPunct="1"/>
            <a:r>
              <a:rPr lang="nl-NL" sz="1800" dirty="0"/>
              <a:t>Wij gaan morgen naar …</a:t>
            </a:r>
          </a:p>
          <a:p>
            <a:pPr eaLnBrk="1" hangingPunct="1"/>
            <a:r>
              <a:rPr lang="nl-NL" sz="1800" dirty="0"/>
              <a:t>Ik heb  …  gezien.</a:t>
            </a:r>
          </a:p>
          <a:p>
            <a:pPr eaLnBrk="1" hangingPunct="1"/>
            <a:r>
              <a:rPr lang="nl-NL" sz="1800" dirty="0"/>
              <a:t>Twee auto’s … op elkaar.</a:t>
            </a:r>
          </a:p>
          <a:p>
            <a:pPr eaLnBrk="1" hangingPunct="1"/>
            <a:r>
              <a:rPr lang="nl-NL" sz="1800" dirty="0"/>
              <a:t>Het was een grote …</a:t>
            </a:r>
          </a:p>
          <a:p>
            <a:pPr eaLnBrk="1" hangingPunct="1"/>
            <a:r>
              <a:rPr lang="nl-NL" sz="1800" dirty="0"/>
              <a:t>De auto’s konden niet meer …</a:t>
            </a:r>
          </a:p>
          <a:p>
            <a:pPr eaLnBrk="1" hangingPunct="1"/>
            <a:r>
              <a:rPr lang="nl-NL" sz="1800" dirty="0"/>
              <a:t>Ik ga met mijn moeder naar …</a:t>
            </a:r>
          </a:p>
          <a:p>
            <a:pPr eaLnBrk="1" hangingPunct="1"/>
            <a:r>
              <a:rPr lang="nl-NL" sz="1800" dirty="0"/>
              <a:t>Ik eet een …</a:t>
            </a:r>
          </a:p>
          <a:p>
            <a:pPr eaLnBrk="1" hangingPunct="1"/>
            <a:r>
              <a:rPr lang="nl-NL" sz="1800" dirty="0"/>
              <a:t>Mijn moeder betaalt …</a:t>
            </a:r>
          </a:p>
          <a:p>
            <a:pPr eaLnBrk="1" hangingPunct="1"/>
            <a:r>
              <a:rPr lang="nl-NL" sz="1800" dirty="0"/>
              <a:t>... geeft de appels aan mijn moeder.</a:t>
            </a:r>
          </a:p>
          <a:p>
            <a:pPr eaLnBrk="1" hangingPunct="1"/>
            <a:r>
              <a:rPr lang="nl-NL" sz="1800" dirty="0"/>
              <a:t>Heb je de nieuwe … van Harry Potter al gezien.</a:t>
            </a:r>
          </a:p>
          <a:p>
            <a:pPr eaLnBrk="1" hangingPunct="1"/>
            <a:r>
              <a:rPr lang="nl-NL" sz="1800" dirty="0"/>
              <a:t>… van de fiets is kapot.</a:t>
            </a:r>
          </a:p>
          <a:p>
            <a:pPr eaLnBrk="1" hangingPunct="1"/>
            <a:r>
              <a:rPr lang="nl-NL" sz="1800" dirty="0"/>
              <a:t>Wij … heel erg van het ongeluk.</a:t>
            </a:r>
          </a:p>
          <a:p>
            <a:pPr eaLnBrk="1" hangingPunct="1"/>
            <a:r>
              <a:rPr lang="nl-NL" sz="1800" dirty="0"/>
              <a:t>De appel … mooi</a:t>
            </a:r>
          </a:p>
          <a:p>
            <a:pPr eaLnBrk="1" hangingPunct="1"/>
            <a:r>
              <a:rPr lang="nl-NL" sz="1800" dirty="0"/>
              <a:t>Ik vind patat …</a:t>
            </a:r>
          </a:p>
          <a:p>
            <a:pPr eaLnBrk="1" hangingPunct="1"/>
            <a:r>
              <a:rPr lang="nl-NL" sz="1800" dirty="0"/>
              <a:t>Je moet snel …</a:t>
            </a:r>
          </a:p>
          <a:p>
            <a:pPr eaLnBrk="1" hangingPunct="1"/>
            <a:r>
              <a:rPr lang="nl-NL" sz="1800" dirty="0"/>
              <a:t>Onder … varen boten.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/>
              <a:t>Print dia 112 uit</a:t>
            </a:r>
          </a:p>
          <a:p>
            <a:pPr algn="ctr"/>
            <a:r>
              <a:rPr lang="nl-NL" dirty="0"/>
              <a:t>Zorg voor kleurpotloden in de kleuren van de wie/wat/waar kaarten</a:t>
            </a:r>
          </a:p>
        </p:txBody>
      </p:sp>
    </p:spTree>
    <p:extLst>
      <p:ext uri="{BB962C8B-B14F-4D97-AF65-F5344CB8AC3E}">
        <p14:creationId xmlns:p14="http://schemas.microsoft.com/office/powerpoint/2010/main" val="23295662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Kleur de zinsdelen</a:t>
            </a:r>
          </a:p>
        </p:txBody>
      </p:sp>
      <p:sp>
        <p:nvSpPr>
          <p:cNvPr id="79875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268760"/>
            <a:ext cx="9073256" cy="55892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1600" dirty="0"/>
              <a:t>De fiets heeft een zadel.</a:t>
            </a:r>
          </a:p>
          <a:p>
            <a:pPr eaLnBrk="1" hangingPunct="1">
              <a:buFontTx/>
              <a:buNone/>
            </a:pPr>
            <a:r>
              <a:rPr lang="nl-NL" sz="1600" dirty="0"/>
              <a:t>Ik doe boodschappen.</a:t>
            </a:r>
          </a:p>
          <a:p>
            <a:pPr eaLnBrk="1" hangingPunct="1">
              <a:buFontTx/>
              <a:buNone/>
            </a:pPr>
            <a:r>
              <a:rPr lang="nl-NL" sz="1600" dirty="0"/>
              <a:t>Wij gaan morgen naar de bioscoop.</a:t>
            </a:r>
          </a:p>
          <a:p>
            <a:pPr eaLnBrk="1" hangingPunct="1">
              <a:buFontTx/>
              <a:buNone/>
            </a:pPr>
            <a:r>
              <a:rPr lang="nl-NL" sz="1600" dirty="0"/>
              <a:t>Ik heb een ongeluk gezien.</a:t>
            </a:r>
          </a:p>
          <a:p>
            <a:pPr eaLnBrk="1" hangingPunct="1">
              <a:buFontTx/>
              <a:buNone/>
            </a:pPr>
            <a:r>
              <a:rPr lang="nl-NL" sz="1600" dirty="0"/>
              <a:t>Twee auto’s botsen op elkaar.</a:t>
            </a:r>
          </a:p>
          <a:p>
            <a:pPr eaLnBrk="1" hangingPunct="1">
              <a:buFontTx/>
              <a:buNone/>
            </a:pPr>
            <a:r>
              <a:rPr lang="nl-NL" sz="1600" dirty="0"/>
              <a:t>Het was een grote botsing.</a:t>
            </a:r>
          </a:p>
          <a:p>
            <a:pPr eaLnBrk="1" hangingPunct="1">
              <a:buFontTx/>
              <a:buNone/>
            </a:pPr>
            <a:r>
              <a:rPr lang="nl-NL" sz="1600" dirty="0"/>
              <a:t>De auto’s konden niet meer remmen.</a:t>
            </a:r>
          </a:p>
          <a:p>
            <a:pPr eaLnBrk="1" hangingPunct="1">
              <a:buFontTx/>
              <a:buNone/>
            </a:pPr>
            <a:r>
              <a:rPr lang="nl-NL" sz="1600" dirty="0"/>
              <a:t>Ik ga met mijn moeder naar de markt.</a:t>
            </a:r>
          </a:p>
          <a:p>
            <a:pPr eaLnBrk="1" hangingPunct="1">
              <a:buFontTx/>
              <a:buNone/>
            </a:pPr>
            <a:r>
              <a:rPr lang="nl-NL" sz="1600" dirty="0"/>
              <a:t>Ik eet een appel.</a:t>
            </a:r>
          </a:p>
          <a:p>
            <a:pPr eaLnBrk="1" hangingPunct="1">
              <a:buFontTx/>
              <a:buNone/>
            </a:pPr>
            <a:r>
              <a:rPr lang="nl-NL" sz="1600" dirty="0"/>
              <a:t>Mijn moeder betaalt de appels.</a:t>
            </a:r>
          </a:p>
          <a:p>
            <a:pPr eaLnBrk="1" hangingPunct="1">
              <a:buFontTx/>
              <a:buNone/>
            </a:pPr>
            <a:r>
              <a:rPr lang="nl-NL" sz="1600" dirty="0"/>
              <a:t>De verkoper geeft de appels aan mijn moeder.</a:t>
            </a:r>
          </a:p>
          <a:p>
            <a:pPr eaLnBrk="1" hangingPunct="1">
              <a:buFontTx/>
              <a:buNone/>
            </a:pPr>
            <a:r>
              <a:rPr lang="nl-NL" sz="1600" dirty="0"/>
              <a:t>Heb je de nieuwe film van Harry Potter al gezien.</a:t>
            </a:r>
          </a:p>
          <a:p>
            <a:pPr eaLnBrk="1" hangingPunct="1">
              <a:buFontTx/>
              <a:buNone/>
            </a:pPr>
            <a:r>
              <a:rPr lang="nl-NL" sz="1600" dirty="0"/>
              <a:t>De band van de fiets is kapot.</a:t>
            </a:r>
          </a:p>
          <a:p>
            <a:pPr eaLnBrk="1" hangingPunct="1">
              <a:buFontTx/>
              <a:buNone/>
            </a:pPr>
            <a:r>
              <a:rPr lang="nl-NL" sz="1600" dirty="0"/>
              <a:t>Wij schrikken heel erg van het ongeluk.</a:t>
            </a:r>
          </a:p>
          <a:p>
            <a:pPr eaLnBrk="1" hangingPunct="1">
              <a:buFontTx/>
              <a:buNone/>
            </a:pPr>
            <a:r>
              <a:rPr lang="nl-NL" sz="1600" dirty="0"/>
              <a:t>De appel glimt mooi.</a:t>
            </a:r>
          </a:p>
          <a:p>
            <a:pPr eaLnBrk="1" hangingPunct="1">
              <a:buFontTx/>
              <a:buNone/>
            </a:pPr>
            <a:r>
              <a:rPr lang="nl-NL" sz="1600" dirty="0"/>
              <a:t>Ik vind patat heerlijk!</a:t>
            </a:r>
          </a:p>
          <a:p>
            <a:pPr eaLnBrk="1" hangingPunct="1">
              <a:buFontTx/>
              <a:buNone/>
            </a:pPr>
            <a:r>
              <a:rPr lang="nl-NL" sz="1600" dirty="0"/>
              <a:t>Je moet snel doorlopen!</a:t>
            </a:r>
          </a:p>
          <a:p>
            <a:pPr eaLnBrk="1" hangingPunct="1">
              <a:buFontTx/>
              <a:buNone/>
            </a:pPr>
            <a:r>
              <a:rPr lang="nl-NL" sz="1600" dirty="0"/>
              <a:t>Onder  de brug varen boten.</a:t>
            </a:r>
          </a:p>
          <a:p>
            <a:pPr eaLnBrk="1" hangingPunct="1"/>
            <a:endParaRPr lang="nl-NL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24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duwen</a:t>
            </a:r>
          </a:p>
        </p:txBody>
      </p:sp>
      <p:pic>
        <p:nvPicPr>
          <p:cNvPr id="12293" name="Picture 5" descr="danny%20d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101012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duwtje</a:t>
            </a:r>
          </a:p>
        </p:txBody>
      </p:sp>
      <p:pic>
        <p:nvPicPr>
          <p:cNvPr id="5125" name="Picture 5" descr="d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5688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lantaarnpaal</a:t>
            </a:r>
          </a:p>
        </p:txBody>
      </p:sp>
      <p:pic>
        <p:nvPicPr>
          <p:cNvPr id="9221" name="Picture 5" descr="lantaarnpaal_hoofdstr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10527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4" descr="voetbalveld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59200" y="6256338"/>
            <a:ext cx="2605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voetbalveld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2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voetballen</a:t>
            </a:r>
          </a:p>
        </p:txBody>
      </p:sp>
      <p:pic>
        <p:nvPicPr>
          <p:cNvPr id="14341" name="Picture 5" descr="voetba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52475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28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zich vervelen</a:t>
            </a:r>
          </a:p>
        </p:txBody>
      </p:sp>
      <p:pic>
        <p:nvPicPr>
          <p:cNvPr id="15365" name="Picture 5" descr="verv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940425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ik</a:t>
            </a:r>
          </a:p>
        </p:txBody>
      </p:sp>
      <p:pic>
        <p:nvPicPr>
          <p:cNvPr id="16389" name="Picture 5" descr="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53425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42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jij</a:t>
            </a:r>
          </a:p>
        </p:txBody>
      </p:sp>
      <p:pic>
        <p:nvPicPr>
          <p:cNvPr id="17413" name="Picture 5" descr="j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2910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20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hij - zij</a:t>
            </a:r>
          </a:p>
        </p:txBody>
      </p:sp>
      <p:pic>
        <p:nvPicPr>
          <p:cNvPr id="18437" name="Picture 5" descr="hij z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8150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Zagen</a:t>
            </a:r>
          </a:p>
          <a:p>
            <a:r>
              <a:rPr lang="nl-NL" dirty="0"/>
              <a:t>Kleien</a:t>
            </a:r>
          </a:p>
          <a:p>
            <a:r>
              <a:rPr lang="nl-NL" dirty="0"/>
              <a:t>Lijmen</a:t>
            </a:r>
          </a:p>
          <a:p>
            <a:r>
              <a:rPr lang="nl-NL" dirty="0"/>
              <a:t>De handenarbeid</a:t>
            </a:r>
          </a:p>
        </p:txBody>
      </p:sp>
      <p:pic>
        <p:nvPicPr>
          <p:cNvPr id="4" name="Picture 5" descr="handenarbeid_2-bestanden_01_doezela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4425614" cy="24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59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Grammatica (herhaling)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559243"/>
            <a:ext cx="5760720" cy="4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42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 </a:t>
            </a:r>
            <a:r>
              <a:rPr lang="nl-NL" dirty="0" err="1"/>
              <a:t>ra</a:t>
            </a:r>
            <a:r>
              <a:rPr lang="nl-NL" dirty="0"/>
              <a:t> wat/ wie is het?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Het</a:t>
            </a:r>
            <a:r>
              <a:rPr lang="nl-NL" dirty="0"/>
              <a:t> heeft 2 wielen en een zadel?</a:t>
            </a:r>
          </a:p>
          <a:p>
            <a:r>
              <a:rPr lang="nl-NL" i="1" dirty="0"/>
              <a:t>Hij</a:t>
            </a:r>
            <a:r>
              <a:rPr lang="nl-NL" dirty="0"/>
              <a:t> heeft een blauwe broek en krullen</a:t>
            </a:r>
          </a:p>
          <a:p>
            <a:r>
              <a:rPr lang="nl-NL" i="1" dirty="0"/>
              <a:t>Zij</a:t>
            </a:r>
            <a:r>
              <a:rPr lang="nl-NL" dirty="0"/>
              <a:t> heeft schoenen met veters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jij het bent zeg je ; </a:t>
            </a:r>
            <a:r>
              <a:rPr lang="nl-NL" i="1" dirty="0"/>
              <a:t>‘dat ben ik!’</a:t>
            </a:r>
          </a:p>
          <a:p>
            <a:pPr marL="0" indent="0">
              <a:buNone/>
            </a:pPr>
            <a:r>
              <a:rPr lang="nl-NL" i="1" dirty="0"/>
              <a:t>‘ik </a:t>
            </a:r>
            <a:r>
              <a:rPr lang="nl-NL" dirty="0"/>
              <a:t>heb schoenen met veters</a:t>
            </a:r>
            <a:r>
              <a:rPr lang="nl-NL" i="1" dirty="0"/>
              <a:t>’</a:t>
            </a:r>
          </a:p>
          <a:p>
            <a:pPr marL="0" indent="0">
              <a:buNone/>
            </a:pPr>
            <a:r>
              <a:rPr lang="nl-NL" i="1" dirty="0"/>
              <a:t>‘ik </a:t>
            </a:r>
            <a:r>
              <a:rPr lang="nl-NL" dirty="0"/>
              <a:t>ben een krullenbol’</a:t>
            </a:r>
          </a:p>
        </p:txBody>
      </p:sp>
    </p:spTree>
    <p:extLst>
      <p:ext uri="{BB962C8B-B14F-4D97-AF65-F5344CB8AC3E}">
        <p14:creationId xmlns:p14="http://schemas.microsoft.com/office/powerpoint/2010/main" val="134023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 sz="8000"/>
              <a:t>er vandoor gaan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band</a:t>
            </a:r>
          </a:p>
          <a:p>
            <a:pPr>
              <a:buFontTx/>
              <a:buNone/>
            </a:pPr>
            <a:r>
              <a:rPr lang="nl-NL"/>
              <a:t>de brug</a:t>
            </a:r>
          </a:p>
          <a:p>
            <a:pPr>
              <a:buFontTx/>
              <a:buNone/>
            </a:pPr>
            <a:r>
              <a:rPr lang="nl-NL"/>
              <a:t>de fiets</a:t>
            </a:r>
          </a:p>
          <a:p>
            <a:pPr>
              <a:buFontTx/>
              <a:buNone/>
            </a:pPr>
            <a:r>
              <a:rPr lang="nl-NL"/>
              <a:t>de krullenbol</a:t>
            </a:r>
          </a:p>
          <a:p>
            <a:pPr>
              <a:buFontTx/>
              <a:buNone/>
            </a:pPr>
            <a:r>
              <a:rPr lang="nl-NL"/>
              <a:t>de lantaarnpaal</a:t>
            </a:r>
          </a:p>
          <a:p>
            <a:pPr>
              <a:buFontTx/>
              <a:buNone/>
            </a:pPr>
            <a:r>
              <a:rPr lang="nl-NL"/>
              <a:t>het voetbalveld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band			de banden</a:t>
            </a:r>
          </a:p>
          <a:p>
            <a:pPr>
              <a:buFontTx/>
              <a:buNone/>
            </a:pPr>
            <a:r>
              <a:rPr lang="nl-NL"/>
              <a:t>de brug			de bruggen</a:t>
            </a:r>
          </a:p>
          <a:p>
            <a:pPr>
              <a:buFontTx/>
              <a:buNone/>
            </a:pPr>
            <a:r>
              <a:rPr lang="nl-NL"/>
              <a:t>de fiets			de fietsen</a:t>
            </a:r>
          </a:p>
          <a:p>
            <a:pPr>
              <a:buFontTx/>
              <a:buNone/>
            </a:pPr>
            <a:r>
              <a:rPr lang="nl-NL"/>
              <a:t>de krullenbol		de krullenbollen</a:t>
            </a:r>
          </a:p>
          <a:p>
            <a:pPr>
              <a:buFontTx/>
              <a:buNone/>
            </a:pPr>
            <a:r>
              <a:rPr lang="nl-NL"/>
              <a:t>de lantaarnpaal	de lantaarnpalen</a:t>
            </a:r>
          </a:p>
          <a:p>
            <a:pPr>
              <a:buFontTx/>
              <a:buNone/>
            </a:pPr>
            <a:r>
              <a:rPr lang="nl-NL"/>
              <a:t>het voetbalveld		de voetbalvelden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fietser</a:t>
            </a:r>
          </a:p>
          <a:p>
            <a:pPr>
              <a:buFontTx/>
              <a:buNone/>
            </a:pPr>
            <a:r>
              <a:rPr lang="nl-NL"/>
              <a:t>het zadel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fietser			de fietsers</a:t>
            </a:r>
          </a:p>
          <a:p>
            <a:pPr>
              <a:buFontTx/>
              <a:buNone/>
            </a:pPr>
            <a:r>
              <a:rPr lang="nl-NL"/>
              <a:t>het zadel			de zadels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3996355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SchouderMaatje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542" y="1268760"/>
            <a:ext cx="9008954" cy="4525963"/>
          </a:xfrm>
        </p:spPr>
        <p:txBody>
          <a:bodyPr numCol="1"/>
          <a:lstStyle/>
          <a:p>
            <a:r>
              <a:rPr lang="nl-NL" sz="2400" dirty="0"/>
              <a:t>Maak bij elke plaat van het verhaal een zin</a:t>
            </a:r>
          </a:p>
          <a:p>
            <a:r>
              <a:rPr lang="nl-NL" sz="2400" dirty="0"/>
              <a:t>Gebruik de volgende woorden</a:t>
            </a:r>
          </a:p>
          <a:p>
            <a:pPr lvl="1"/>
            <a:r>
              <a:rPr lang="nl-NL" sz="2000" dirty="0"/>
              <a:t>Fietsen		Springen</a:t>
            </a:r>
          </a:p>
          <a:p>
            <a:pPr lvl="1"/>
            <a:r>
              <a:rPr lang="nl-NL" sz="2000" dirty="0"/>
              <a:t>Duwen 		Afstappen</a:t>
            </a:r>
          </a:p>
          <a:p>
            <a:pPr lvl="1"/>
            <a:r>
              <a:rPr lang="nl-NL" sz="2000" dirty="0"/>
              <a:t>De brug		voetballen</a:t>
            </a:r>
          </a:p>
        </p:txBody>
      </p:sp>
    </p:spTree>
    <p:extLst>
      <p:ext uri="{BB962C8B-B14F-4D97-AF65-F5344CB8AC3E}">
        <p14:creationId xmlns:p14="http://schemas.microsoft.com/office/powerpoint/2010/main" val="4025852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61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fiets</a:t>
            </a:r>
          </a:p>
          <a:p>
            <a:r>
              <a:rPr lang="nl-NL" dirty="0"/>
              <a:t>Fietsen</a:t>
            </a:r>
          </a:p>
          <a:p>
            <a:r>
              <a:rPr lang="nl-NL" dirty="0"/>
              <a:t>Het verhaal</a:t>
            </a:r>
          </a:p>
          <a:p>
            <a:r>
              <a:rPr lang="nl-NL" dirty="0"/>
              <a:t>Ik , hij, zij</a:t>
            </a:r>
          </a:p>
        </p:txBody>
      </p:sp>
      <p:pic>
        <p:nvPicPr>
          <p:cNvPr id="4" name="Picture 6" descr="fi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3144225"/>
            <a:ext cx="3984749" cy="265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588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sz="96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fiets</a:t>
            </a:r>
          </a:p>
          <a:p>
            <a:r>
              <a:rPr lang="nl-NL" dirty="0"/>
              <a:t>Ik , hij, zij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248512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585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325897" y="145272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3059372" y="147575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92847" y="147064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628959" y="1470642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4177791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botsing</a:t>
            </a:r>
          </a:p>
          <a:p>
            <a:r>
              <a:rPr lang="nl-NL" dirty="0"/>
              <a:t>De kant</a:t>
            </a:r>
          </a:p>
          <a:p>
            <a:r>
              <a:rPr lang="nl-NL" dirty="0"/>
              <a:t>Schrikken </a:t>
            </a:r>
          </a:p>
        </p:txBody>
      </p:sp>
      <p:pic>
        <p:nvPicPr>
          <p:cNvPr id="4" name="Picture 5" descr="frontalebotsingbarna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51" y="3554983"/>
            <a:ext cx="3871894" cy="257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355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7585" y="6184900"/>
            <a:ext cx="7550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   de botsing</a:t>
            </a:r>
          </a:p>
        </p:txBody>
      </p:sp>
      <p:pic>
        <p:nvPicPr>
          <p:cNvPr id="27653" name="Picture 5" descr="frontalebotsingbarna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265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botsen</a:t>
            </a:r>
          </a:p>
        </p:txBody>
      </p:sp>
      <p:pic>
        <p:nvPicPr>
          <p:cNvPr id="32773" name="Picture 5" descr="botsen-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5888"/>
            <a:ext cx="4556125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06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voorkant</a:t>
            </a:r>
          </a:p>
        </p:txBody>
      </p:sp>
      <p:pic>
        <p:nvPicPr>
          <p:cNvPr id="31749" name="Picture 5" descr="hyundai-coupe-2006-voork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243888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36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achterkant</a:t>
            </a:r>
          </a:p>
        </p:txBody>
      </p:sp>
      <p:pic>
        <p:nvPicPr>
          <p:cNvPr id="25605" name="Picture 5" descr="achterk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6327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344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bovenkant</a:t>
            </a:r>
          </a:p>
        </p:txBody>
      </p:sp>
      <p:pic>
        <p:nvPicPr>
          <p:cNvPr id="26629" name="Picture 5" descr="bovenk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onderkant</a:t>
            </a:r>
          </a:p>
        </p:txBody>
      </p:sp>
      <p:pic>
        <p:nvPicPr>
          <p:cNvPr id="29701" name="Picture 5" descr="onderk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99592" y="6165850"/>
            <a:ext cx="6969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		fietsen</a:t>
            </a:r>
          </a:p>
        </p:txBody>
      </p:sp>
      <p:pic>
        <p:nvPicPr>
          <p:cNvPr id="13317" name="Picture 5" descr="fiets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Wijs aan (bij de stoel / de tafel / de doos)</a:t>
            </a:r>
          </a:p>
          <a:p>
            <a:pPr lvl="1"/>
            <a:r>
              <a:rPr lang="nl-NL" dirty="0"/>
              <a:t>De bovenkant</a:t>
            </a:r>
          </a:p>
          <a:p>
            <a:pPr lvl="1"/>
            <a:r>
              <a:rPr lang="nl-NL" dirty="0"/>
              <a:t>De onderkant</a:t>
            </a:r>
          </a:p>
          <a:p>
            <a:pPr lvl="1"/>
            <a:r>
              <a:rPr lang="nl-NL" dirty="0"/>
              <a:t>De achterkant</a:t>
            </a:r>
          </a:p>
          <a:p>
            <a:pPr lvl="1"/>
            <a:r>
              <a:rPr lang="nl-NL" dirty="0"/>
              <a:t>De voorkant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Het zijn allemaal kanten maar de plek bepaald welke kant.. Voor / achter/ boven/ onder</a:t>
            </a:r>
          </a:p>
        </p:txBody>
      </p:sp>
    </p:spTree>
    <p:extLst>
      <p:ext uri="{BB962C8B-B14F-4D97-AF65-F5344CB8AC3E}">
        <p14:creationId xmlns:p14="http://schemas.microsoft.com/office/powerpoint/2010/main" val="3962456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265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bus</a:t>
            </a:r>
          </a:p>
        </p:txBody>
      </p:sp>
      <p:pic>
        <p:nvPicPr>
          <p:cNvPr id="28677" name="Picture 5" descr="als-beste-uit-de-bu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027988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94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oversteken</a:t>
            </a:r>
          </a:p>
        </p:txBody>
      </p:sp>
      <p:pic>
        <p:nvPicPr>
          <p:cNvPr id="36869" name="Picture 5" descr="oversteken_7863rs-775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doorlopen</a:t>
            </a:r>
          </a:p>
        </p:txBody>
      </p:sp>
      <p:pic>
        <p:nvPicPr>
          <p:cNvPr id="33797" name="Picture 5" descr="doorlo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46894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02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snelheid</a:t>
            </a:r>
          </a:p>
        </p:txBody>
      </p:sp>
      <p:pic>
        <p:nvPicPr>
          <p:cNvPr id="30725" name="Picture 5" descr="snelhe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5247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50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remmen</a:t>
            </a:r>
          </a:p>
        </p:txBody>
      </p:sp>
      <p:pic>
        <p:nvPicPr>
          <p:cNvPr id="34821" name="Picture 5" descr="rem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084887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316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zich wild schrikken</a:t>
            </a:r>
          </a:p>
        </p:txBody>
      </p:sp>
      <p:pic>
        <p:nvPicPr>
          <p:cNvPr id="35845" name="Picture 5" descr="schrik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6385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12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schreeuwen</a:t>
            </a:r>
          </a:p>
        </p:txBody>
      </p:sp>
      <p:pic>
        <p:nvPicPr>
          <p:cNvPr id="37893" name="Picture 5" descr="schree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38989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botsing</a:t>
            </a:r>
          </a:p>
          <a:p>
            <a:pPr>
              <a:buFontTx/>
              <a:buNone/>
            </a:pPr>
            <a:r>
              <a:rPr lang="nl-NL"/>
              <a:t>de bus</a:t>
            </a:r>
          </a:p>
          <a:p>
            <a:pPr>
              <a:buFontTx/>
              <a:buNone/>
            </a:pPr>
            <a:r>
              <a:rPr lang="nl-NL"/>
              <a:t>de kant</a:t>
            </a:r>
          </a:p>
          <a:p>
            <a:pPr>
              <a:buFontTx/>
              <a:buNone/>
            </a:pPr>
            <a:r>
              <a:rPr lang="nl-NL"/>
              <a:t>de snelheid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botsing		de botsingen</a:t>
            </a:r>
          </a:p>
          <a:p>
            <a:pPr>
              <a:buFontTx/>
              <a:buNone/>
            </a:pPr>
            <a:r>
              <a:rPr lang="nl-NL"/>
              <a:t>de bus			de bussen</a:t>
            </a:r>
          </a:p>
          <a:p>
            <a:pPr>
              <a:buFontTx/>
              <a:buNone/>
            </a:pPr>
            <a:r>
              <a:rPr lang="nl-NL"/>
              <a:t>de kant			de kanten</a:t>
            </a:r>
          </a:p>
          <a:p>
            <a:pPr>
              <a:buFontTx/>
              <a:buNone/>
            </a:pPr>
            <a:r>
              <a:rPr lang="nl-NL"/>
              <a:t>de snelheid		de snel</a:t>
            </a:r>
            <a:r>
              <a:rPr lang="nl-NL">
                <a:solidFill>
                  <a:srgbClr val="FF0000"/>
                </a:solidFill>
              </a:rPr>
              <a:t>heden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343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fiets</a:t>
            </a:r>
          </a:p>
        </p:txBody>
      </p:sp>
      <p:pic>
        <p:nvPicPr>
          <p:cNvPr id="6149" name="Picture 6" descr="fi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720725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Nodig: het verkeerskleed, 2 auto’s, een poppetje</a:t>
            </a:r>
          </a:p>
          <a:p>
            <a:endParaRPr lang="nl-NL" dirty="0"/>
          </a:p>
          <a:p>
            <a:r>
              <a:rPr lang="nl-NL" dirty="0"/>
              <a:t>Speel een verkeerssituatie na, gebruik de volgende woorden (zie handleiding)</a:t>
            </a:r>
          </a:p>
          <a:p>
            <a:pPr lvl="1"/>
            <a:r>
              <a:rPr lang="nl-NL" dirty="0"/>
              <a:t>snelheid			de bus</a:t>
            </a:r>
          </a:p>
          <a:p>
            <a:pPr lvl="1"/>
            <a:r>
              <a:rPr lang="nl-NL" dirty="0"/>
              <a:t>Schreeuwen</a:t>
            </a:r>
          </a:p>
          <a:p>
            <a:pPr lvl="1"/>
            <a:r>
              <a:rPr lang="nl-NL" dirty="0"/>
              <a:t>Zich wild schrikken</a:t>
            </a:r>
          </a:p>
        </p:txBody>
      </p:sp>
    </p:spTree>
    <p:extLst>
      <p:ext uri="{BB962C8B-B14F-4D97-AF65-F5344CB8AC3E}">
        <p14:creationId xmlns:p14="http://schemas.microsoft.com/office/powerpoint/2010/main" val="909868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Loop door elkaar heen in de klas</a:t>
            </a:r>
          </a:p>
          <a:p>
            <a:r>
              <a:rPr lang="nl-NL" dirty="0"/>
              <a:t>Loop door, stop, rem, loop door, pas op, je mag niet botsen, sneller, langzamer, remmen, pas op!</a:t>
            </a:r>
          </a:p>
        </p:txBody>
      </p:sp>
    </p:spTree>
    <p:extLst>
      <p:ext uri="{BB962C8B-B14F-4D97-AF65-F5344CB8AC3E}">
        <p14:creationId xmlns:p14="http://schemas.microsoft.com/office/powerpoint/2010/main" val="3016139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de memory kaarten van dag 1</a:t>
            </a:r>
          </a:p>
          <a:p>
            <a:pPr lvl="1"/>
            <a:r>
              <a:rPr lang="nl-NL" dirty="0"/>
              <a:t> 1 leerling heeft de afbeelding, de andere leerling heeft de tekst : </a:t>
            </a:r>
            <a:r>
              <a:rPr lang="nl-NL" dirty="0" err="1"/>
              <a:t>Mix&amp;Koppel</a:t>
            </a:r>
            <a:endParaRPr lang="nl-NL" dirty="0"/>
          </a:p>
          <a:p>
            <a:pPr lvl="1"/>
            <a:r>
              <a:rPr lang="nl-NL" dirty="0"/>
              <a:t>Levend memory (2 leerlingen moeten de juiste koppels bij elkaar vinden)</a:t>
            </a:r>
          </a:p>
        </p:txBody>
      </p:sp>
    </p:spTree>
    <p:extLst>
      <p:ext uri="{BB962C8B-B14F-4D97-AF65-F5344CB8AC3E}">
        <p14:creationId xmlns:p14="http://schemas.microsoft.com/office/powerpoint/2010/main" val="2240622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31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sz="96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8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474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590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12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bioscoop</a:t>
            </a:r>
          </a:p>
        </p:txBody>
      </p:sp>
      <p:pic>
        <p:nvPicPr>
          <p:cNvPr id="41989" name="Picture 5" descr="biosc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3748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bord (uithangbord)</a:t>
            </a:r>
          </a:p>
        </p:txBody>
      </p:sp>
      <p:pic>
        <p:nvPicPr>
          <p:cNvPr id="43013" name="Picture 5" descr="uithangb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63073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0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24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film</a:t>
            </a:r>
          </a:p>
        </p:txBody>
      </p:sp>
      <p:pic>
        <p:nvPicPr>
          <p:cNvPr id="44037" name="Picture 5" descr="fil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265738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zadel</a:t>
            </a:r>
          </a:p>
        </p:txBody>
      </p:sp>
      <p:pic>
        <p:nvPicPr>
          <p:cNvPr id="11269" name="Picture 5" descr="Fiets_zadel_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motor</a:t>
            </a:r>
          </a:p>
        </p:txBody>
      </p:sp>
      <p:pic>
        <p:nvPicPr>
          <p:cNvPr id="45061" name="Picture 5" descr="mo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4388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6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046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ongeluk</a:t>
            </a:r>
          </a:p>
        </p:txBody>
      </p:sp>
      <p:pic>
        <p:nvPicPr>
          <p:cNvPr id="46085" name="Picture 5" descr="ongel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1208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0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06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overkant</a:t>
            </a:r>
          </a:p>
        </p:txBody>
      </p:sp>
      <p:pic>
        <p:nvPicPr>
          <p:cNvPr id="47109" name="Picture 5" descr="overk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6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302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parkeergarage</a:t>
            </a:r>
          </a:p>
        </p:txBody>
      </p:sp>
      <p:pic>
        <p:nvPicPr>
          <p:cNvPr id="48133" name="Picture 5" descr="parkeerga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54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plein</a:t>
            </a:r>
          </a:p>
        </p:txBody>
      </p:sp>
      <p:pic>
        <p:nvPicPr>
          <p:cNvPr id="49157" name="Picture 5" descr="p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101012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8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356100" y="6219825"/>
            <a:ext cx="196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reclame</a:t>
            </a:r>
          </a:p>
        </p:txBody>
      </p:sp>
      <p:pic>
        <p:nvPicPr>
          <p:cNvPr id="50181" name="Picture 5" descr="recl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493553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4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405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restaurant</a:t>
            </a:r>
          </a:p>
        </p:txBody>
      </p:sp>
      <p:pic>
        <p:nvPicPr>
          <p:cNvPr id="51205" name="Picture 5" descr="restauran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61928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0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36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stad</a:t>
            </a:r>
          </a:p>
        </p:txBody>
      </p:sp>
      <p:pic>
        <p:nvPicPr>
          <p:cNvPr id="52229" name="Picture 5" descr="st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4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411413" y="6184900"/>
            <a:ext cx="544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ziekenwagen – de ambulance</a:t>
            </a:r>
          </a:p>
        </p:txBody>
      </p:sp>
      <p:pic>
        <p:nvPicPr>
          <p:cNvPr id="53253" name="Picture 5" descr="ziekenw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6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316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zich wild schrikken</a:t>
            </a:r>
          </a:p>
        </p:txBody>
      </p:sp>
      <p:pic>
        <p:nvPicPr>
          <p:cNvPr id="54277" name="Picture 5" descr="schrik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6385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077" name="Picture 5" descr="fietsb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59200" y="6256338"/>
            <a:ext cx="2144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fietsband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73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bioscoop		</a:t>
            </a:r>
          </a:p>
          <a:p>
            <a:pPr>
              <a:buFontTx/>
              <a:buNone/>
            </a:pPr>
            <a:r>
              <a:rPr lang="nl-NL"/>
              <a:t>het bord		</a:t>
            </a:r>
          </a:p>
          <a:p>
            <a:pPr>
              <a:buFontTx/>
              <a:buNone/>
            </a:pPr>
            <a:r>
              <a:rPr lang="nl-NL"/>
              <a:t>de motor		</a:t>
            </a:r>
          </a:p>
          <a:p>
            <a:pPr>
              <a:buFontTx/>
              <a:buNone/>
            </a:pPr>
            <a:r>
              <a:rPr lang="nl-NL"/>
              <a:t>het ongeluk		</a:t>
            </a:r>
          </a:p>
          <a:p>
            <a:pPr>
              <a:buFontTx/>
              <a:buNone/>
            </a:pPr>
            <a:r>
              <a:rPr lang="nl-NL"/>
              <a:t>het plein		</a:t>
            </a:r>
          </a:p>
          <a:p>
            <a:pPr>
              <a:buFontTx/>
              <a:buNone/>
            </a:pPr>
            <a:r>
              <a:rPr lang="nl-NL"/>
              <a:t>de stad			</a:t>
            </a:r>
            <a:endParaRPr lang="nl-NL">
              <a:solidFill>
                <a:srgbClr val="FF0000"/>
              </a:solidFill>
            </a:endParaRPr>
          </a:p>
          <a:p>
            <a:endParaRPr lang="nl-NL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83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bioscoop		de bioscopen</a:t>
            </a:r>
          </a:p>
          <a:p>
            <a:pPr>
              <a:buFontTx/>
              <a:buNone/>
            </a:pPr>
            <a:r>
              <a:rPr lang="nl-NL"/>
              <a:t>het bord			de borden</a:t>
            </a:r>
          </a:p>
          <a:p>
            <a:pPr>
              <a:buFontTx/>
              <a:buNone/>
            </a:pPr>
            <a:r>
              <a:rPr lang="nl-NL"/>
              <a:t>de motor			de motoren</a:t>
            </a:r>
          </a:p>
          <a:p>
            <a:pPr>
              <a:buFontTx/>
              <a:buNone/>
            </a:pPr>
            <a:r>
              <a:rPr lang="nl-NL"/>
              <a:t>het ongeluk		de ongelukken</a:t>
            </a:r>
          </a:p>
          <a:p>
            <a:pPr>
              <a:buFontTx/>
              <a:buNone/>
            </a:pPr>
            <a:r>
              <a:rPr lang="nl-NL"/>
              <a:t>het plein			de pleinen</a:t>
            </a:r>
          </a:p>
          <a:p>
            <a:pPr>
              <a:buFontTx/>
              <a:buNone/>
            </a:pPr>
            <a:r>
              <a:rPr lang="nl-NL"/>
              <a:t>de stad			de </a:t>
            </a:r>
            <a:r>
              <a:rPr lang="nl-NL">
                <a:solidFill>
                  <a:srgbClr val="FF0000"/>
                </a:solidFill>
              </a:rPr>
              <a:t>steden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93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film</a:t>
            </a:r>
          </a:p>
          <a:p>
            <a:pPr>
              <a:buFontTx/>
              <a:buNone/>
            </a:pPr>
            <a:r>
              <a:rPr lang="nl-NL"/>
              <a:t>de parkeergarage</a:t>
            </a:r>
          </a:p>
          <a:p>
            <a:pPr>
              <a:buFontTx/>
              <a:buNone/>
            </a:pPr>
            <a:r>
              <a:rPr lang="nl-NL"/>
              <a:t>de reclame</a:t>
            </a:r>
          </a:p>
          <a:p>
            <a:pPr>
              <a:buFontTx/>
              <a:buNone/>
            </a:pPr>
            <a:r>
              <a:rPr lang="nl-NL"/>
              <a:t>het restaurant</a:t>
            </a:r>
          </a:p>
          <a:p>
            <a:pPr>
              <a:buFontTx/>
              <a:buNone/>
            </a:pPr>
            <a:r>
              <a:rPr lang="nl-NL"/>
              <a:t>de ziekenwagen</a:t>
            </a:r>
          </a:p>
          <a:p>
            <a:pPr>
              <a:buFontTx/>
              <a:buNone/>
            </a:pPr>
            <a:r>
              <a:rPr lang="nl-NL"/>
              <a:t>de ambulance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film				de films</a:t>
            </a:r>
          </a:p>
          <a:p>
            <a:pPr>
              <a:buFontTx/>
              <a:buNone/>
            </a:pPr>
            <a:r>
              <a:rPr lang="nl-NL"/>
              <a:t>de parkeergarage		de parkeergarages</a:t>
            </a:r>
          </a:p>
          <a:p>
            <a:pPr>
              <a:buFontTx/>
              <a:buNone/>
            </a:pPr>
            <a:r>
              <a:rPr lang="nl-NL"/>
              <a:t>de reclame			de reclames</a:t>
            </a:r>
          </a:p>
          <a:p>
            <a:pPr>
              <a:buFontTx/>
              <a:buNone/>
            </a:pPr>
            <a:r>
              <a:rPr lang="nl-NL"/>
              <a:t>het restaurant			de restaurants</a:t>
            </a:r>
          </a:p>
          <a:p>
            <a:pPr>
              <a:buFontTx/>
              <a:buNone/>
            </a:pPr>
            <a:r>
              <a:rPr lang="nl-NL"/>
              <a:t>de ziekenwagen		de ziekenwagens</a:t>
            </a:r>
          </a:p>
          <a:p>
            <a:pPr>
              <a:buFontTx/>
              <a:buNone/>
            </a:pPr>
            <a:r>
              <a:rPr lang="nl-NL"/>
              <a:t>de ambulance			de ambulances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22407146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 je goed opgelet?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2400" dirty="0"/>
              <a:t>Sem en Bas fietsen naar de stad. Wat zien ze daar?</a:t>
            </a:r>
          </a:p>
          <a:p>
            <a:pPr algn="ctr"/>
            <a:r>
              <a:rPr lang="nl-NL" sz="2400" dirty="0"/>
              <a:t>De vader van Bas schrikt zich wild. Waarom?</a:t>
            </a:r>
          </a:p>
          <a:p>
            <a:pPr algn="ctr"/>
            <a:r>
              <a:rPr lang="nl-NL" sz="2400" dirty="0"/>
              <a:t>Hoe loopt het verhaal af?</a:t>
            </a:r>
          </a:p>
        </p:txBody>
      </p:sp>
    </p:spTree>
    <p:extLst>
      <p:ext uri="{BB962C8B-B14F-4D97-AF65-F5344CB8AC3E}">
        <p14:creationId xmlns:p14="http://schemas.microsoft.com/office/powerpoint/2010/main" val="19785050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/>
              <a:t>Mix&amp;Koppel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/>
              <a:t>zal ik je helpen?		zal ik U helpen?</a:t>
            </a:r>
          </a:p>
          <a:p>
            <a:pPr eaLnBrk="1" hangingPunct="1"/>
            <a:r>
              <a:rPr lang="nl-NL" dirty="0"/>
              <a:t>kun je me helpen? 	kunt u me helpen?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Ja dat is goed, ik help je wel even</a:t>
            </a:r>
          </a:p>
          <a:p>
            <a:r>
              <a:rPr lang="nl-NL" dirty="0"/>
              <a:t>Wacht maar, ik zal je helpen</a:t>
            </a:r>
            <a:br>
              <a:rPr lang="nl-NL" dirty="0"/>
            </a:br>
            <a:endParaRPr lang="nl-NL" dirty="0"/>
          </a:p>
          <a:p>
            <a:r>
              <a:rPr lang="nl-NL" i="1" dirty="0"/>
              <a:t>Gevorderd: </a:t>
            </a:r>
            <a:br>
              <a:rPr lang="nl-NL" dirty="0"/>
            </a:br>
            <a:r>
              <a:rPr lang="nl-NL" dirty="0"/>
              <a:t>Ik kan dit nog niet, kun jij mij helpen?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Grammatica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Zinnen maken met de stroken</a:t>
            </a:r>
          </a:p>
          <a:p>
            <a:r>
              <a:rPr lang="nl-NL" dirty="0"/>
              <a:t>Vertel het verhaal na met de stroken</a:t>
            </a:r>
          </a:p>
          <a:p>
            <a:r>
              <a:rPr lang="nl-NL" dirty="0"/>
              <a:t>In de verleden tijd: horen, botsen, lopen</a:t>
            </a:r>
          </a:p>
        </p:txBody>
      </p:sp>
    </p:spTree>
    <p:extLst>
      <p:ext uri="{BB962C8B-B14F-4D97-AF65-F5344CB8AC3E}">
        <p14:creationId xmlns:p14="http://schemas.microsoft.com/office/powerpoint/2010/main" val="20961479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9287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66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fietser</a:t>
            </a:r>
          </a:p>
        </p:txBody>
      </p:sp>
      <p:pic>
        <p:nvPicPr>
          <p:cNvPr id="7173" name="Picture 5" descr="fiet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058025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4199854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markt</a:t>
            </a:r>
          </a:p>
          <a:p>
            <a:r>
              <a:rPr lang="nl-NL" dirty="0"/>
              <a:t>De kraam</a:t>
            </a:r>
          </a:p>
          <a:p>
            <a:r>
              <a:rPr lang="nl-NL" dirty="0"/>
              <a:t>De verkoper</a:t>
            </a:r>
          </a:p>
          <a:p>
            <a:r>
              <a:rPr lang="nl-NL" dirty="0"/>
              <a:t>betalen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46835"/>
            <a:ext cx="4028182" cy="28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35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markt</a:t>
            </a:r>
          </a:p>
        </p:txBody>
      </p:sp>
      <p:pic>
        <p:nvPicPr>
          <p:cNvPr id="65541" name="Picture 5" descr="mar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01012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0" y="6237312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Woord van de dag</a:t>
            </a:r>
            <a:r>
              <a:rPr lang="nl-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2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68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kraam</a:t>
            </a:r>
          </a:p>
        </p:txBody>
      </p:sp>
      <p:pic>
        <p:nvPicPr>
          <p:cNvPr id="64517" name="Picture 5" descr="kraam_r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6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68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kraam</a:t>
            </a:r>
          </a:p>
        </p:txBody>
      </p:sp>
      <p:pic>
        <p:nvPicPr>
          <p:cNvPr id="66565" name="Picture 5" descr="kraam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17245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8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68538" y="6184900"/>
            <a:ext cx="486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verkoper – de verkoopster</a:t>
            </a:r>
          </a:p>
        </p:txBody>
      </p:sp>
      <p:pic>
        <p:nvPicPr>
          <p:cNvPr id="67589" name="Picture 5" descr="John_ekolander_kra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101013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4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566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appel</a:t>
            </a:r>
          </a:p>
        </p:txBody>
      </p:sp>
      <p:pic>
        <p:nvPicPr>
          <p:cNvPr id="62468" name="Picture 5" descr="appe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6011863" cy="5972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2" grpId="1"/>
      <p:bldP spid="68612" grpId="2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352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boodschappentas</a:t>
            </a:r>
          </a:p>
        </p:txBody>
      </p:sp>
      <p:pic>
        <p:nvPicPr>
          <p:cNvPr id="63493" name="Picture 5" descr="boodschappe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713"/>
            <a:ext cx="5508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2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36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betalen</a:t>
            </a:r>
          </a:p>
        </p:txBody>
      </p:sp>
      <p:pic>
        <p:nvPicPr>
          <p:cNvPr id="68613" name="Picture 5" descr="1060beta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885112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6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3448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boodschappen doen</a:t>
            </a:r>
          </a:p>
        </p:txBody>
      </p:sp>
      <p:pic>
        <p:nvPicPr>
          <p:cNvPr id="69637" name="Picture 5" descr="boodschappen_do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637222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2227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krullenbol</a:t>
            </a:r>
          </a:p>
        </p:txBody>
      </p:sp>
      <p:pic>
        <p:nvPicPr>
          <p:cNvPr id="8197" name="Picture 5" descr="krullen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3308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54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glimmen</a:t>
            </a:r>
          </a:p>
        </p:txBody>
      </p:sp>
      <p:pic>
        <p:nvPicPr>
          <p:cNvPr id="70661" name="Picture 5" descr="glim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6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32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heerlijk</a:t>
            </a:r>
          </a:p>
        </p:txBody>
      </p:sp>
      <p:pic>
        <p:nvPicPr>
          <p:cNvPr id="71685" name="Picture 5" descr="heerli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15632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0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fijn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buiten schijnt de zon, dat vind ik fijn.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jullie hebben goed gewerkt, dat vind ik fijn.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papa kookt vanavond spaghetti, dat vind ik heerlijk.</a:t>
            </a:r>
          </a:p>
          <a:p>
            <a:pPr eaLnBrk="1" hangingPunct="1">
              <a:buFontTx/>
              <a:buNone/>
            </a:pPr>
            <a:endParaRPr lang="nl-NL" sz="2400"/>
          </a:p>
          <a:p>
            <a:pPr eaLnBrk="1" hangingPunct="1">
              <a:buFontTx/>
              <a:buNone/>
            </a:pPr>
            <a:r>
              <a:rPr lang="nl-NL" sz="2400"/>
              <a:t>we gaan straks buiten spelen, dat vinden jullie fijn.</a:t>
            </a:r>
          </a:p>
          <a:p>
            <a:pPr eaLnBrk="1" hangingPunct="1">
              <a:buFontTx/>
              <a:buNone/>
            </a:pPr>
            <a:endParaRPr lang="nl-NL" sz="240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4004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0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37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boodschappentas</a:t>
            </a:r>
          </a:p>
          <a:p>
            <a:pPr>
              <a:buFontTx/>
              <a:buNone/>
            </a:pPr>
            <a:r>
              <a:rPr lang="nl-NL"/>
              <a:t>de kraam</a:t>
            </a:r>
          </a:p>
          <a:p>
            <a:pPr>
              <a:buFontTx/>
              <a:buNone/>
            </a:pPr>
            <a:r>
              <a:rPr lang="nl-NL"/>
              <a:t>de markt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4755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775"/>
            <a:ext cx="9648825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boodschappentas	de boodschappentassen</a:t>
            </a:r>
          </a:p>
          <a:p>
            <a:pPr>
              <a:buFontTx/>
              <a:buNone/>
            </a:pPr>
            <a:r>
              <a:rPr lang="nl-NL"/>
              <a:t>de kraam				de kramen</a:t>
            </a:r>
          </a:p>
          <a:p>
            <a:pPr>
              <a:buFontTx/>
              <a:buNone/>
            </a:pPr>
            <a:r>
              <a:rPr lang="nl-NL"/>
              <a:t>de markt				de markten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57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appel</a:t>
            </a:r>
          </a:p>
          <a:p>
            <a:pPr>
              <a:buFontTx/>
              <a:buNone/>
            </a:pPr>
            <a:r>
              <a:rPr lang="nl-NL"/>
              <a:t>de verkoper</a:t>
            </a:r>
          </a:p>
          <a:p>
            <a:pPr>
              <a:buFontTx/>
              <a:buNone/>
            </a:pPr>
            <a:r>
              <a:rPr lang="nl-NL"/>
              <a:t>de verkoopster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68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appel			de appels</a:t>
            </a:r>
          </a:p>
          <a:p>
            <a:pPr>
              <a:buFontTx/>
              <a:buNone/>
            </a:pPr>
            <a:r>
              <a:rPr lang="nl-NL"/>
              <a:t>de verkoper		de verkopers</a:t>
            </a:r>
          </a:p>
          <a:p>
            <a:pPr>
              <a:buFontTx/>
              <a:buNone/>
            </a:pPr>
            <a:r>
              <a:rPr lang="nl-NL"/>
              <a:t>de verkoopster		de verkoopsters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kraam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639528" cy="3273227"/>
          </a:xfrm>
        </p:spPr>
      </p:pic>
      <p:pic>
        <p:nvPicPr>
          <p:cNvPr id="7" name="Tijdelijke aanduiding voor inhou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07" y="3284984"/>
            <a:ext cx="2801403" cy="19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ijdelijke aanduiding voor inhou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099" y="3338715"/>
            <a:ext cx="2801403" cy="19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ijdelijke aanduiding voor inhou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105" y="3337756"/>
            <a:ext cx="2801403" cy="19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3936374" y="240328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kraam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39307" y="4031083"/>
            <a:ext cx="1623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fruitkraam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662370" y="4145891"/>
            <a:ext cx="2060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kledingkraam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568572" y="4105535"/>
            <a:ext cx="1705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viskraam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71084" y="5690937"/>
            <a:ext cx="7776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Wat hoort er bij de kramen? Wat kan ik er kopen?</a:t>
            </a:r>
          </a:p>
        </p:txBody>
      </p:sp>
    </p:spTree>
    <p:extLst>
      <p:ext uri="{BB962C8B-B14F-4D97-AF65-F5344CB8AC3E}">
        <p14:creationId xmlns:p14="http://schemas.microsoft.com/office/powerpoint/2010/main" val="30608584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Boodschappen doen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Maak een groente/fruitkraam met een kassa</a:t>
            </a:r>
          </a:p>
          <a:p>
            <a:r>
              <a:rPr lang="nl-NL" sz="2800" dirty="0"/>
              <a:t>Laat de kinderen stap voor stap benoemen wat ze doen bij de kraam (gebruik eventueel de kaarten uit de map) </a:t>
            </a:r>
          </a:p>
          <a:p>
            <a:r>
              <a:rPr lang="nl-NL" sz="2800" dirty="0"/>
              <a:t>Wissel de rollen: klant / verkoper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6878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06785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1123</Words>
  <Application>Microsoft Office PowerPoint</Application>
  <PresentationFormat>Diavoorstelling (4:3)</PresentationFormat>
  <Paragraphs>360</Paragraphs>
  <Slides>107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107</vt:i4>
      </vt:variant>
    </vt:vector>
  </HeadingPairs>
  <TitlesOfParts>
    <vt:vector size="110" baseType="lpstr">
      <vt:lpstr>Arial</vt:lpstr>
      <vt:lpstr>Calibri</vt:lpstr>
      <vt:lpstr>Standaardontwerp</vt:lpstr>
      <vt:lpstr>Mondeling  Nederlands</vt:lpstr>
      <vt:lpstr>Weet je nog?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Grammatica (herhaling)</vt:lpstr>
      <vt:lpstr>Ra ra wat/ wie is het?</vt:lpstr>
      <vt:lpstr>PowerPoint-presentatie</vt:lpstr>
      <vt:lpstr>meervoud</vt:lpstr>
      <vt:lpstr>meervoud</vt:lpstr>
      <vt:lpstr>meervoud</vt:lpstr>
      <vt:lpstr>meervoud</vt:lpstr>
      <vt:lpstr>  Het verhaal</vt:lpstr>
      <vt:lpstr>SchouderMaatje</vt:lpstr>
      <vt:lpstr>Wat hebben wij geleerd?</vt:lpstr>
      <vt:lpstr>Dag 2</vt:lpstr>
      <vt:lpstr>Weet je nog?</vt:lpstr>
      <vt:lpstr> weet je nog? Het verhaal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DOEN!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Aan de slag</vt:lpstr>
      <vt:lpstr>DOEN!</vt:lpstr>
      <vt:lpstr>Aan de slag</vt:lpstr>
      <vt:lpstr>Wat hebben wij geleerd?</vt:lpstr>
      <vt:lpstr>Dag 3</vt:lpstr>
      <vt:lpstr>Weet je nog?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Heb je goed opgelet?</vt:lpstr>
      <vt:lpstr>Mix&amp;Koppel</vt:lpstr>
      <vt:lpstr>Grammatica</vt:lpstr>
      <vt:lpstr>Wat hebben wij geleerd?</vt:lpstr>
      <vt:lpstr>Dag 4</vt:lpstr>
      <vt:lpstr>Weet je nog? Het verhaal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fijn</vt:lpstr>
      <vt:lpstr>meervoud</vt:lpstr>
      <vt:lpstr>meervoud</vt:lpstr>
      <vt:lpstr>meervoud</vt:lpstr>
      <vt:lpstr>meervoud</vt:lpstr>
      <vt:lpstr>De kraam</vt:lpstr>
      <vt:lpstr>Boodschappen doen</vt:lpstr>
      <vt:lpstr>Wat hebben wij geleerd?</vt:lpstr>
      <vt:lpstr>Dag 5</vt:lpstr>
      <vt:lpstr>Wat ga je leren?</vt:lpstr>
      <vt:lpstr>Wat hebben wij geleerd?</vt:lpstr>
      <vt:lpstr>Stijgen / dalen</vt:lpstr>
      <vt:lpstr>Vul de zinnen in….</vt:lpstr>
      <vt:lpstr>Vul in:</vt:lpstr>
      <vt:lpstr>PowerPoint-presentatie</vt:lpstr>
      <vt:lpstr>Kleur de zinsdelen</vt:lpstr>
    </vt:vector>
  </TitlesOfParts>
  <Company>OPOZ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55</cp:revision>
  <cp:lastPrinted>2015-10-06T09:47:19Z</cp:lastPrinted>
  <dcterms:created xsi:type="dcterms:W3CDTF">2010-01-28T12:55:15Z</dcterms:created>
  <dcterms:modified xsi:type="dcterms:W3CDTF">2016-06-26T21:44:04Z</dcterms:modified>
</cp:coreProperties>
</file>